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9" r:id="rId7"/>
    <p:sldId id="259" r:id="rId8"/>
    <p:sldId id="271" r:id="rId9"/>
    <p:sldId id="268" r:id="rId10"/>
    <p:sldId id="270" r:id="rId11"/>
  </p:sldIdLst>
  <p:sldSz cx="18288000" cy="10287000"/>
  <p:notesSz cx="6858000" cy="9144000"/>
  <p:embeddedFontLst>
    <p:embeddedFont>
      <p:font typeface="HY견고딕" panose="02030600000101010101" pitchFamily="18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E31"/>
    <a:srgbClr val="FD6220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서울 대비 지수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서울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유동 인구</c:v>
                </c:pt>
                <c:pt idx="1">
                  <c:v>소득수준</c:v>
                </c:pt>
                <c:pt idx="2">
                  <c:v>임대료</c:v>
                </c:pt>
                <c:pt idx="3">
                  <c:v>의원 개수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4.4000000000000004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B4-43EA-82C0-0C2B80A9C6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선택 지역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유동 인구</c:v>
                </c:pt>
                <c:pt idx="1">
                  <c:v>소득수준</c:v>
                </c:pt>
                <c:pt idx="2">
                  <c:v>임대료</c:v>
                </c:pt>
                <c:pt idx="3">
                  <c:v>의원 개수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2.7</c:v>
                </c:pt>
                <c:pt idx="2">
                  <c:v>2.2999999999999998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B4-43EA-82C0-0C2B80A9C6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76172544"/>
        <c:axId val="1976171712"/>
      </c:barChart>
      <c:catAx>
        <c:axId val="197617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6171712"/>
        <c:crosses val="autoZero"/>
        <c:auto val="1"/>
        <c:lblAlgn val="ctr"/>
        <c:lblOffset val="100"/>
        <c:noMultiLvlLbl val="0"/>
      </c:catAx>
      <c:valAx>
        <c:axId val="197617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6172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448800" y="8859026"/>
            <a:ext cx="6131182" cy="56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2"/>
              </a:lnSpc>
              <a:spcBef>
                <a:spcPct val="0"/>
              </a:spcBef>
            </a:pPr>
            <a:r>
              <a:rPr lang="en-US" sz="2400" spc="212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IPAD 1팀 (</a:t>
            </a:r>
            <a:r>
              <a:rPr lang="en-US" sz="2400" spc="212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곽동영</a:t>
            </a:r>
            <a:r>
              <a:rPr lang="en-US" sz="2400" spc="212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sz="2400" spc="212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권현준</a:t>
            </a:r>
            <a:r>
              <a:rPr lang="en-US" sz="2400" spc="212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62055" y="730663"/>
            <a:ext cx="11159517" cy="502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4400" spc="979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신도시의</a:t>
            </a:r>
            <a:r>
              <a:rPr lang="en-US" sz="4400" spc="979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400" spc="979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성공적인</a:t>
            </a:r>
            <a:r>
              <a:rPr lang="en-US" sz="4400" spc="979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4400" spc="979" dirty="0" err="1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병·의원</a:t>
            </a:r>
            <a:r>
              <a:rPr lang="en-US" sz="4400" spc="979" dirty="0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400" spc="979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개원을</a:t>
            </a:r>
            <a:r>
              <a:rPr lang="en-US" sz="4400" spc="979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400" spc="979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위한</a:t>
            </a:r>
            <a:r>
              <a:rPr lang="en-US" sz="4400" spc="979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sz="4400" spc="979" dirty="0" smtClean="0">
              <a:solidFill>
                <a:srgbClr val="19191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4400" spc="979" dirty="0" err="1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입지</a:t>
            </a:r>
            <a:r>
              <a:rPr lang="en-US" sz="4400" spc="979" dirty="0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400" spc="979" dirty="0" err="1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r>
              <a:rPr lang="en-US" sz="4400" spc="979" dirty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400" spc="979" dirty="0" err="1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</a:t>
            </a:r>
            <a:endParaRPr lang="en-US" sz="4400" spc="979" dirty="0" smtClean="0">
              <a:solidFill>
                <a:srgbClr val="19191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4400" spc="979" dirty="0" err="1" smtClean="0">
                <a:solidFill>
                  <a:srgbClr val="19191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화면설계서</a:t>
            </a:r>
            <a:endParaRPr lang="en-US" sz="4400" spc="979" dirty="0">
              <a:solidFill>
                <a:srgbClr val="19191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964430"/>
            <a:ext cx="2000810" cy="4114800"/>
          </a:xfrm>
          <a:custGeom>
            <a:avLst/>
            <a:gdLst/>
            <a:ahLst/>
            <a:cxnLst/>
            <a:rect l="l" t="t" r="r" b="b"/>
            <a:pathLst>
              <a:path w="2000810" h="411480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20488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657600" y="4431026"/>
            <a:ext cx="11159517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endParaRPr lang="en-US" sz="4400" spc="979" dirty="0">
              <a:solidFill>
                <a:srgbClr val="19191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74853" y="4269123"/>
            <a:ext cx="8925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ko-KR" altLang="en-US" sz="7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84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3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695859"/>
              </p:ext>
            </p:extLst>
          </p:nvPr>
        </p:nvGraphicFramePr>
        <p:xfrm>
          <a:off x="2020676" y="2019300"/>
          <a:ext cx="14246648" cy="7620043"/>
        </p:xfrm>
        <a:graphic>
          <a:graphicData uri="http://schemas.openxmlformats.org/drawingml/2006/table">
            <a:tbl>
              <a:tblPr/>
              <a:tblGrid>
                <a:gridCol w="1892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5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8079">
                <a:tc gridSpan="4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28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프로젝트 세부 정보</a:t>
                      </a:r>
                      <a:endParaRPr lang="en-US" sz="28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3600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2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a typeface="Gotham Bold"/>
                        </a:rPr>
                        <a:t>프로젝트 세부 정보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2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a typeface="Gotham Bold"/>
                        </a:rPr>
                        <a:t>프로젝트 세부 정보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22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a typeface="Gotham Bold"/>
                        </a:rPr>
                        <a:t>프로젝트 세부 정보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68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Ver. No</a:t>
                      </a:r>
                      <a:endParaRPr lang="en-US" sz="18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Ver. Data</a:t>
                      </a:r>
                      <a:endParaRPr lang="en-US" sz="18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Description of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Charge</a:t>
                      </a:r>
                      <a:endParaRPr lang="en-US" sz="18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Revised By</a:t>
                      </a:r>
                      <a:endParaRPr lang="en-US" sz="18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468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Ver.0.1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2023-11-29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설계서 초본 작성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곽동영</a:t>
                      </a:r>
                      <a:r>
                        <a:rPr lang="en-US" altLang="ko-KR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  <a:r>
                        <a:rPr lang="en-US" altLang="ko-KR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권현준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468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Ver0.2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2023-12-01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화면 설계서 수정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곽동영</a:t>
                      </a:r>
                      <a:r>
                        <a:rPr lang="en-US" altLang="ko-KR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권현준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468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Ver0.3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2013-12-11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</a:t>
                      </a:r>
                      <a:r>
                        <a:rPr lang="ko-KR" altLang="en-US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페이지 수정</a:t>
                      </a:r>
                      <a:endParaRPr lang="en-US" altLang="ko-KR" sz="1600" baseline="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매출 분석 페이지 지도 선택 메뉴 위치 변경</a:t>
                      </a:r>
                      <a:endParaRPr lang="en-US" altLang="ko-KR" sz="1600" baseline="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선택 지역 </a:t>
                      </a:r>
                      <a:r>
                        <a:rPr lang="ko-KR" altLang="en-US" sz="1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마커</a:t>
                      </a: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마우스 오버 시 지역 간단 정보 수정</a:t>
                      </a:r>
                      <a:endParaRPr lang="en-US" altLang="ko-KR" sz="1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상세 페이지 수정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ko-KR" altLang="en-US" sz="1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곽동영</a:t>
                      </a:r>
                      <a:r>
                        <a:rPr lang="en-US" altLang="ko-KR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권현준</a:t>
                      </a: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468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6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6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4684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6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6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66800" y="299728"/>
            <a:ext cx="5791200" cy="1066800"/>
          </a:xfrm>
          <a:prstGeom prst="rect">
            <a:avLst/>
          </a:prstGeom>
          <a:noFill/>
          <a:ln>
            <a:solidFill>
              <a:srgbClr val="FD6E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HISTORY</a:t>
            </a:r>
            <a:endParaRPr lang="ko-KR" altLang="en-US" sz="6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/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웹 메인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1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609602" y="2449196"/>
            <a:ext cx="12969626" cy="72663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759351"/>
              </p:ext>
            </p:extLst>
          </p:nvPr>
        </p:nvGraphicFramePr>
        <p:xfrm>
          <a:off x="14097000" y="2449198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117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메인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입지 분석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매출 분석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026186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게시판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로그인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08900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회원가입 페이지 이동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캐러셀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해당 메뉴 이동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57557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해당 메뉴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캐러셀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화면 전환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01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3170815" y="2782977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61480" y="2782979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24600" y="2782979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322560" y="2782979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220200" y="2782979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880701" y="2782978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57400" y="50673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245075" y="90297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65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1" y="2452256"/>
            <a:ext cx="12953999" cy="7263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1" name="표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939251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웹 메인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2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182" name="표 1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17699"/>
              </p:ext>
            </p:extLst>
          </p:nvPr>
        </p:nvGraphicFramePr>
        <p:xfrm>
          <a:off x="14097000" y="2449198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1171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 게시판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옵션 선택에 따른 지도 표시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026186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089000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457557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60165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85" name="타원 184"/>
          <p:cNvSpPr/>
          <p:nvPr/>
        </p:nvSpPr>
        <p:spPr>
          <a:xfrm>
            <a:off x="6513188" y="29337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762000" y="68199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609601" y="2452256"/>
            <a:ext cx="12953999" cy="7263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552141"/>
              </p:ext>
            </p:extLst>
          </p:nvPr>
        </p:nvGraphicFramePr>
        <p:xfrm>
          <a:off x="14097000" y="2449196"/>
          <a:ext cx="3505200" cy="726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889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</a:t>
                      </a:r>
                      <a:r>
                        <a:rPr lang="en-US" altLang="ko-KR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도 선택</a:t>
                      </a:r>
                      <a:r>
                        <a:rPr lang="en-US" altLang="ko-KR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(select)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889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도 선택에 맞는 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군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 선택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(select)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889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클릭시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군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 선택에 맞는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동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면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읍 선택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(select)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889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선택 구역 지도 출력</a:t>
                      </a:r>
                      <a:endParaRPr lang="en-US" altLang="ko-KR" sz="15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889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진료 과 선택</a:t>
                      </a:r>
                      <a:r>
                        <a:rPr lang="en-US" altLang="ko-KR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(select)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889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예상 평수 입력 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(input)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  <a:tr h="889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클릭 시 매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분석 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상세 페이지 이동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204004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03971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지역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,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진료과목 선택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후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결과에 따른 지역 표시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3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 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685800" y="26289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67000" y="2632364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864497" y="26289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154107" y="30861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85800" y="35433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273697" y="35433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172200" y="4064397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7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09601" y="2452256"/>
            <a:ext cx="12953999" cy="7263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230386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지역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,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진료과목 선택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후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결과에 따른 지역 표시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4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70796"/>
              </p:ext>
            </p:extLst>
          </p:nvPr>
        </p:nvGraphicFramePr>
        <p:xfrm>
          <a:off x="14097000" y="2449196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마커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마우스오버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시 선택 영역 유동인구 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소득수준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임대료 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평당 임대료 정보 출력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폴리곤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영역 클릭 시 지도 확대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치과 위치 출력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6400800" y="63627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638800" y="76581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689595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마커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마우스 오버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시 지역 정보 표시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5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지역 간단 정보 페이지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960527"/>
              </p:ext>
            </p:extLst>
          </p:nvPr>
        </p:nvGraphicFramePr>
        <p:xfrm>
          <a:off x="14097000" y="2449196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매출 분석 초기 페이지 선택한 지역 명시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유동인구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소득수준</a:t>
                      </a:r>
                      <a:r>
                        <a:rPr lang="en-US" altLang="ko-KR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임대료</a:t>
                      </a:r>
                      <a:endParaRPr lang="en-US" altLang="ko-KR" sz="15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정도 텍스트로 표시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수준 정도 시각화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609601" y="2425609"/>
            <a:ext cx="12725399" cy="72663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95920" y="3719289"/>
            <a:ext cx="8229600" cy="3000821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지역 </a:t>
            </a:r>
            <a:r>
              <a:rPr lang="en-US" altLang="ko-KR" sz="3200" dirty="0" smtClean="0"/>
              <a:t>: </a:t>
            </a:r>
            <a:r>
              <a:rPr lang="ko-KR" altLang="en-US" sz="3200" dirty="0" smtClean="0"/>
              <a:t>서울시 송파구 </a:t>
            </a:r>
            <a:r>
              <a:rPr lang="ko-KR" altLang="en-US" sz="3200" dirty="0" err="1" smtClean="0"/>
              <a:t>위례동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유동인구</a:t>
            </a:r>
            <a:r>
              <a:rPr lang="en-US" altLang="ko-KR" sz="3200" dirty="0" smtClean="0"/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소득수준</a:t>
            </a:r>
            <a:r>
              <a:rPr lang="en-US" altLang="ko-KR" sz="3200" dirty="0" smtClean="0"/>
              <a:t>		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/>
              <a:t>임대료</a:t>
            </a:r>
            <a:endParaRPr lang="en-US" altLang="ko-KR" sz="3200" dirty="0" smtClean="0"/>
          </a:p>
        </p:txBody>
      </p:sp>
      <p:sp>
        <p:nvSpPr>
          <p:cNvPr id="71" name="타원 70"/>
          <p:cNvSpPr/>
          <p:nvPr/>
        </p:nvSpPr>
        <p:spPr>
          <a:xfrm>
            <a:off x="1600201" y="354330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00200" y="4332903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60" y="4533900"/>
            <a:ext cx="7556379" cy="2114356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9952668" y="4320203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09601" y="2452256"/>
            <a:ext cx="12953999" cy="72632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395355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지도 선택 영역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폴리곤</a:t>
                      </a:r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클릭 시</a:t>
                      </a:r>
                      <a:endParaRPr lang="en-US" altLang="ko-KR" sz="1800" b="1" baseline="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800" b="1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해당 영역 치과 위치 표시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4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85028"/>
              </p:ext>
            </p:extLst>
          </p:nvPr>
        </p:nvGraphicFramePr>
        <p:xfrm>
          <a:off x="14097000" y="2449196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치과 </a:t>
                      </a:r>
                      <a:r>
                        <a:rPr lang="ko-KR" altLang="en-US" sz="15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마커</a:t>
                      </a:r>
                      <a:r>
                        <a:rPr lang="ko-KR" altLang="en-US" sz="15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클릭 시</a:t>
                      </a:r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치과 이름 출력</a:t>
                      </a:r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4800600" y="5536643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08789"/>
              </p:ext>
            </p:extLst>
          </p:nvPr>
        </p:nvGraphicFramePr>
        <p:xfrm>
          <a:off x="609601" y="496639"/>
          <a:ext cx="16992599" cy="144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7">
                  <a:extLst>
                    <a:ext uri="{9D8B030D-6E8A-4147-A177-3AD203B41FA5}">
                      <a16:colId xmlns:a16="http://schemas.microsoft.com/office/drawing/2014/main" val="1628256677"/>
                    </a:ext>
                  </a:extLst>
                </a:gridCol>
                <a:gridCol w="7270838">
                  <a:extLst>
                    <a:ext uri="{9D8B030D-6E8A-4147-A177-3AD203B41FA5}">
                      <a16:colId xmlns:a16="http://schemas.microsoft.com/office/drawing/2014/main" val="2381304332"/>
                    </a:ext>
                  </a:extLst>
                </a:gridCol>
                <a:gridCol w="955921">
                  <a:extLst>
                    <a:ext uri="{9D8B030D-6E8A-4147-A177-3AD203B41FA5}">
                      <a16:colId xmlns:a16="http://schemas.microsoft.com/office/drawing/2014/main" val="2786140262"/>
                    </a:ext>
                  </a:extLst>
                </a:gridCol>
                <a:gridCol w="5339145">
                  <a:extLst>
                    <a:ext uri="{9D8B030D-6E8A-4147-A177-3AD203B41FA5}">
                      <a16:colId xmlns:a16="http://schemas.microsoft.com/office/drawing/2014/main" val="1055462279"/>
                    </a:ext>
                  </a:extLst>
                </a:gridCol>
                <a:gridCol w="1050883">
                  <a:extLst>
                    <a:ext uri="{9D8B030D-6E8A-4147-A177-3AD203B41FA5}">
                      <a16:colId xmlns:a16="http://schemas.microsoft.com/office/drawing/2014/main" val="4219547383"/>
                    </a:ext>
                  </a:extLst>
                </a:gridCol>
                <a:gridCol w="613015">
                  <a:extLst>
                    <a:ext uri="{9D8B030D-6E8A-4147-A177-3AD203B41FA5}">
                      <a16:colId xmlns:a16="http://schemas.microsoft.com/office/drawing/2014/main" val="1859519723"/>
                    </a:ext>
                  </a:extLst>
                </a:gridCol>
              </a:tblGrid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프로젝트명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신도시의 성공적인 </a:t>
                      </a:r>
                      <a:r>
                        <a:rPr lang="ko-KR" altLang="en-US" sz="1800" b="1" dirty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병〮의원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개원을 위한 입지 분석 서비스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설명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예상 환자 수와 예상 매출 표시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6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3617"/>
                  </a:ext>
                </a:extLst>
              </a:tr>
              <a:tr h="7224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화면 경로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메인 페이지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매출분석 </a:t>
                      </a: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&gt;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예상 매출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069060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383420"/>
              </p:ext>
            </p:extLst>
          </p:nvPr>
        </p:nvGraphicFramePr>
        <p:xfrm>
          <a:off x="14097000" y="2449196"/>
          <a:ext cx="3505200" cy="7266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65">
                  <a:extLst>
                    <a:ext uri="{9D8B030D-6E8A-4147-A177-3AD203B41FA5}">
                      <a16:colId xmlns:a16="http://schemas.microsoft.com/office/drawing/2014/main" val="3794940738"/>
                    </a:ext>
                  </a:extLst>
                </a:gridCol>
                <a:gridCol w="2875235">
                  <a:extLst>
                    <a:ext uri="{9D8B030D-6E8A-4147-A177-3AD203B41FA5}">
                      <a16:colId xmlns:a16="http://schemas.microsoft.com/office/drawing/2014/main" val="3389021245"/>
                    </a:ext>
                  </a:extLst>
                </a:gridCol>
              </a:tblGrid>
              <a:tr h="10380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4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219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서울과 비교한 요소 정도</a:t>
                      </a:r>
                      <a:endParaRPr lang="en-US" altLang="ko-KR" sz="16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시각화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0903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예상 환자 수와 예상 월 매출 텍스트로 표시</a:t>
                      </a:r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469460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57536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60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3465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6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96228"/>
                  </a:ext>
                </a:extLst>
              </a:tr>
              <a:tr h="103804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654975"/>
                  </a:ext>
                </a:extLst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838200" y="8267702"/>
            <a:ext cx="12462162" cy="1447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예상 환자수는   </a:t>
            </a:r>
            <a:r>
              <a:rPr lang="en-US" altLang="ko-KR" sz="4000" dirty="0" smtClean="0">
                <a:solidFill>
                  <a:schemeClr val="tx1"/>
                </a:solidFill>
              </a:rPr>
              <a:t>1,234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명으로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예상 월 매출은    </a:t>
            </a:r>
            <a:r>
              <a:rPr lang="en-US" altLang="ko-KR" sz="4000" dirty="0" smtClean="0">
                <a:solidFill>
                  <a:schemeClr val="tx1"/>
                </a:solidFill>
              </a:rPr>
              <a:t>123,456,789 </a:t>
            </a:r>
            <a:r>
              <a:rPr lang="ko-KR" altLang="en-US" dirty="0" smtClean="0">
                <a:solidFill>
                  <a:schemeClr val="tx1"/>
                </a:solidFill>
              </a:rPr>
              <a:t>원입니다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1600253649"/>
              </p:ext>
            </p:extLst>
          </p:nvPr>
        </p:nvGraphicFramePr>
        <p:xfrm>
          <a:off x="2667000" y="2449196"/>
          <a:ext cx="9296400" cy="5545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타원 12"/>
          <p:cNvSpPr/>
          <p:nvPr/>
        </p:nvSpPr>
        <p:spPr>
          <a:xfrm>
            <a:off x="5791200" y="2387997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791200" y="7994850"/>
            <a:ext cx="545703" cy="54570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528</Words>
  <Application>Microsoft Office PowerPoint</Application>
  <PresentationFormat>사용자 지정</PresentationFormat>
  <Paragraphs>181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HY견고딕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Portfolıo</dc:title>
  <dc:creator>user</dc:creator>
  <cp:lastModifiedBy>user</cp:lastModifiedBy>
  <cp:revision>109</cp:revision>
  <dcterms:created xsi:type="dcterms:W3CDTF">2006-08-16T00:00:00Z</dcterms:created>
  <dcterms:modified xsi:type="dcterms:W3CDTF">2023-12-11T06:13:58Z</dcterms:modified>
  <dc:identifier>DAF1WtUpj1s</dc:identifier>
</cp:coreProperties>
</file>